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5"/>
    <p:sldId id="257" r:id="rId36"/>
    <p:sldId id="258" r:id="rId37"/>
    <p:sldId id="259" r:id="rId38"/>
    <p:sldId id="260" r:id="rId39"/>
    <p:sldId id="261" r:id="rId40"/>
    <p:sldId id="262" r:id="rId41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Archivo Black" charset="1" panose="020B0A03020202020B04"/>
      <p:regular r:id="rId12"/>
    </p:embeddedFont>
    <p:embeddedFont>
      <p:font typeface="Montserrat Light" charset="1" panose="00000400000000000000"/>
      <p:regular r:id="rId13"/>
    </p:embeddedFont>
    <p:embeddedFont>
      <p:font typeface="Montserrat Light Bold" charset="1" panose="00000800000000000000"/>
      <p:regular r:id="rId14"/>
    </p:embeddedFont>
    <p:embeddedFont>
      <p:font typeface="Montserrat Light Italics" charset="1" panose="00000400000000000000"/>
      <p:regular r:id="rId15"/>
    </p:embeddedFont>
    <p:embeddedFont>
      <p:font typeface="Montserrat Light Bold Italics" charset="1" panose="00000800000000000000"/>
      <p:regular r:id="rId16"/>
    </p:embeddedFont>
    <p:embeddedFont>
      <p:font typeface="Canva Sans" charset="1" panose="020B0503030501040103"/>
      <p:regular r:id="rId17"/>
    </p:embeddedFont>
    <p:embeddedFont>
      <p:font typeface="Canva Sans Bold" charset="1" panose="020B0803030501040103"/>
      <p:regular r:id="rId18"/>
    </p:embeddedFont>
    <p:embeddedFont>
      <p:font typeface="Canva Sans Italics" charset="1" panose="020B0503030501040103"/>
      <p:regular r:id="rId19"/>
    </p:embeddedFont>
    <p:embeddedFont>
      <p:font typeface="Canva Sans Bold Italics" charset="1" panose="020B0803030501040103"/>
      <p:regular r:id="rId20"/>
    </p:embeddedFont>
    <p:embeddedFont>
      <p:font typeface="Canva Sans Medium" charset="1" panose="020B0603030501040103"/>
      <p:regular r:id="rId21"/>
    </p:embeddedFont>
    <p:embeddedFont>
      <p:font typeface="Canva Sans Medium Italics" charset="1" panose="020B0603030501040103"/>
      <p:regular r:id="rId22"/>
    </p:embeddedFont>
    <p:embeddedFont>
      <p:font typeface="Open Sauce" charset="1" panose="00000500000000000000"/>
      <p:regular r:id="rId23"/>
    </p:embeddedFont>
    <p:embeddedFont>
      <p:font typeface="Open Sauce Bold" charset="1" panose="00000800000000000000"/>
      <p:regular r:id="rId24"/>
    </p:embeddedFont>
    <p:embeddedFont>
      <p:font typeface="Open Sauce Italics" charset="1" panose="00000500000000000000"/>
      <p:regular r:id="rId25"/>
    </p:embeddedFont>
    <p:embeddedFont>
      <p:font typeface="Open Sauce Bold Italics" charset="1" panose="00000800000000000000"/>
      <p:regular r:id="rId26"/>
    </p:embeddedFont>
    <p:embeddedFont>
      <p:font typeface="Open Sauce Light" charset="1" panose="00000400000000000000"/>
      <p:regular r:id="rId27"/>
    </p:embeddedFont>
    <p:embeddedFont>
      <p:font typeface="Open Sauce Light Italics" charset="1" panose="00000400000000000000"/>
      <p:regular r:id="rId28"/>
    </p:embeddedFont>
    <p:embeddedFont>
      <p:font typeface="Open Sauce Medium" charset="1" panose="00000600000000000000"/>
      <p:regular r:id="rId29"/>
    </p:embeddedFont>
    <p:embeddedFont>
      <p:font typeface="Open Sauce Medium Italics" charset="1" panose="00000600000000000000"/>
      <p:regular r:id="rId30"/>
    </p:embeddedFont>
    <p:embeddedFont>
      <p:font typeface="Open Sauce Semi-Bold" charset="1" panose="00000700000000000000"/>
      <p:regular r:id="rId31"/>
    </p:embeddedFont>
    <p:embeddedFont>
      <p:font typeface="Open Sauce Semi-Bold Italics" charset="1" panose="00000700000000000000"/>
      <p:regular r:id="rId32"/>
    </p:embeddedFont>
    <p:embeddedFont>
      <p:font typeface="Open Sauce Heavy" charset="1" panose="00000A00000000000000"/>
      <p:regular r:id="rId33"/>
    </p:embeddedFont>
    <p:embeddedFont>
      <p:font typeface="Open Sauce Heavy Italics" charset="1" panose="00000A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slides/slide1.xml" Type="http://schemas.openxmlformats.org/officeDocument/2006/relationships/slide"/><Relationship Id="rId36" Target="slides/slide2.xml" Type="http://schemas.openxmlformats.org/officeDocument/2006/relationships/slide"/><Relationship Id="rId37" Target="slides/slide3.xml" Type="http://schemas.openxmlformats.org/officeDocument/2006/relationships/slide"/><Relationship Id="rId38" Target="slides/slide4.xml" Type="http://schemas.openxmlformats.org/officeDocument/2006/relationships/slide"/><Relationship Id="rId39" Target="slides/slide5.xml" Type="http://schemas.openxmlformats.org/officeDocument/2006/relationships/slide"/><Relationship Id="rId4" Target="theme/theme1.xml" Type="http://schemas.openxmlformats.org/officeDocument/2006/relationships/theme"/><Relationship Id="rId40" Target="slides/slide6.xml" Type="http://schemas.openxmlformats.org/officeDocument/2006/relationships/slide"/><Relationship Id="rId41" Target="slides/slide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11" Target="../media/image25.png" Type="http://schemas.openxmlformats.org/officeDocument/2006/relationships/image"/><Relationship Id="rId2" Target="../media/image7.png" Type="http://schemas.openxmlformats.org/officeDocument/2006/relationships/image"/><Relationship Id="rId3" Target="../media/image4.png" Type="http://schemas.openxmlformats.org/officeDocument/2006/relationships/image"/><Relationship Id="rId4" Target="../media/image18.jpe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-18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521330">
            <a:off x="6511213" y="956428"/>
            <a:ext cx="14167639" cy="7119239"/>
          </a:xfrm>
          <a:custGeom>
            <a:avLst/>
            <a:gdLst/>
            <a:ahLst/>
            <a:cxnLst/>
            <a:rect r="r" b="b" t="t" l="l"/>
            <a:pathLst>
              <a:path h="7119239" w="14167639">
                <a:moveTo>
                  <a:pt x="0" y="0"/>
                </a:moveTo>
                <a:lnTo>
                  <a:pt x="14167639" y="0"/>
                </a:lnTo>
                <a:lnTo>
                  <a:pt x="14167639" y="7119239"/>
                </a:lnTo>
                <a:lnTo>
                  <a:pt x="0" y="71192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589607" y="0"/>
            <a:ext cx="8698393" cy="10400373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-114498" t="-230" r="-2201" b="-2063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4191521" y="3349077"/>
            <a:ext cx="9904959" cy="3588846"/>
            <a:chOff x="0" y="0"/>
            <a:chExt cx="2608713" cy="9452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08713" cy="945211"/>
            </a:xfrm>
            <a:custGeom>
              <a:avLst/>
              <a:gdLst/>
              <a:ahLst/>
              <a:cxnLst/>
              <a:rect r="r" b="b" t="t" l="l"/>
              <a:pathLst>
                <a:path h="945211" w="2608713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191521" y="6937923"/>
            <a:ext cx="9904959" cy="680751"/>
          </a:xfrm>
          <a:custGeom>
            <a:avLst/>
            <a:gdLst/>
            <a:ahLst/>
            <a:cxnLst/>
            <a:rect r="r" b="b" t="t" l="l"/>
            <a:pathLst>
              <a:path h="680751" w="9904959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87363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86545" y="-112118"/>
            <a:ext cx="2281636" cy="2281636"/>
          </a:xfrm>
          <a:custGeom>
            <a:avLst/>
            <a:gdLst/>
            <a:ahLst/>
            <a:cxnLst/>
            <a:rect r="r" b="b" t="t" l="l"/>
            <a:pathLst>
              <a:path h="2281636" w="2281636">
                <a:moveTo>
                  <a:pt x="0" y="0"/>
                </a:moveTo>
                <a:lnTo>
                  <a:pt x="2281636" y="0"/>
                </a:lnTo>
                <a:lnTo>
                  <a:pt x="2281636" y="2281636"/>
                </a:lnTo>
                <a:lnTo>
                  <a:pt x="0" y="22816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555650" y="2548102"/>
            <a:ext cx="10540830" cy="4730197"/>
          </a:xfrm>
          <a:custGeom>
            <a:avLst/>
            <a:gdLst/>
            <a:ahLst/>
            <a:cxnLst/>
            <a:rect r="r" b="b" t="t" l="l"/>
            <a:pathLst>
              <a:path h="4730197" w="10540830">
                <a:moveTo>
                  <a:pt x="0" y="0"/>
                </a:moveTo>
                <a:lnTo>
                  <a:pt x="10540829" y="0"/>
                </a:lnTo>
                <a:lnTo>
                  <a:pt x="10540829" y="4730197"/>
                </a:lnTo>
                <a:lnTo>
                  <a:pt x="0" y="47301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593702" y="5718948"/>
            <a:ext cx="7345101" cy="893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4"/>
              </a:lnSpc>
            </a:pPr>
            <a:r>
              <a:rPr lang="en-US" sz="5286" spc="74">
                <a:solidFill>
                  <a:srgbClr val="040506"/>
                </a:solidFill>
                <a:latin typeface="Archivo Black"/>
              </a:rPr>
              <a:t>NYC 2019 DATA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50396" y="7147899"/>
            <a:ext cx="6543279" cy="884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35"/>
              </a:lnSpc>
            </a:pPr>
            <a:r>
              <a:rPr lang="en-US" sz="2525">
                <a:solidFill>
                  <a:srgbClr val="000000"/>
                </a:solidFill>
                <a:latin typeface="Canva Sans Bold"/>
              </a:rPr>
              <a:t>  TEAM MEMBERS - G.SHRIYA , SRAVYA ,</a:t>
            </a:r>
          </a:p>
          <a:p>
            <a:pPr>
              <a:lnSpc>
                <a:spcPts val="3535"/>
              </a:lnSpc>
            </a:pPr>
            <a:r>
              <a:rPr lang="en-US" sz="2525">
                <a:solidFill>
                  <a:srgbClr val="000000"/>
                </a:solidFill>
                <a:latin typeface="Canva Sans Bold"/>
              </a:rPr>
              <a:t>  B.ADITI , ESHA MALIK                                   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599743" y="-4717334"/>
            <a:ext cx="1088513" cy="18288000"/>
            <a:chOff x="0" y="0"/>
            <a:chExt cx="286687" cy="48165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900" y="0"/>
            <a:ext cx="18270100" cy="4165455"/>
          </a:xfrm>
          <a:custGeom>
            <a:avLst/>
            <a:gdLst/>
            <a:ahLst/>
            <a:cxnLst/>
            <a:rect r="r" b="b" t="t" l="l"/>
            <a:pathLst>
              <a:path h="4165455" w="18270100">
                <a:moveTo>
                  <a:pt x="0" y="0"/>
                </a:moveTo>
                <a:lnTo>
                  <a:pt x="18270100" y="0"/>
                </a:lnTo>
                <a:lnTo>
                  <a:pt x="18270100" y="4165455"/>
                </a:lnTo>
                <a:lnTo>
                  <a:pt x="0" y="4165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524" r="0" b="-10197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59819" y="1357867"/>
            <a:ext cx="9168362" cy="1695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79">
                <a:solidFill>
                  <a:srgbClr val="FFFFFF"/>
                </a:solidFill>
                <a:latin typeface="Archivo Black"/>
              </a:rPr>
              <a:t>CONTENT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68002" y="4884459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 strike="noStrike" u="none">
                <a:solidFill>
                  <a:srgbClr val="231F20"/>
                </a:solidFill>
                <a:latin typeface="Montserrat Classic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16452" y="5923704"/>
            <a:ext cx="2743420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OVERVIEW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44248" y="4928291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92698" y="5967536"/>
            <a:ext cx="2743420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KPIs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20494" y="4884459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68943" y="5923704"/>
            <a:ext cx="2743420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DASHBOARDS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094326" y="4928291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642776" y="5967536"/>
            <a:ext cx="2743420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INSIGHTS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276953" y="6989520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825402" y="8028765"/>
            <a:ext cx="2743420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57312" y="1028700"/>
            <a:ext cx="15591759" cy="8229600"/>
            <a:chOff x="0" y="0"/>
            <a:chExt cx="4106471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06471" cy="2167467"/>
            </a:xfrm>
            <a:custGeom>
              <a:avLst/>
              <a:gdLst/>
              <a:ahLst/>
              <a:cxnLst/>
              <a:rect r="r" b="b" t="t" l="l"/>
              <a:pathLst>
                <a:path h="2167467" w="4106471">
                  <a:moveTo>
                    <a:pt x="12413" y="0"/>
                  </a:moveTo>
                  <a:lnTo>
                    <a:pt x="4094058" y="0"/>
                  </a:lnTo>
                  <a:cubicBezTo>
                    <a:pt x="4100914" y="0"/>
                    <a:pt x="4106471" y="5558"/>
                    <a:pt x="4106471" y="12413"/>
                  </a:cubicBezTo>
                  <a:lnTo>
                    <a:pt x="4106471" y="2155053"/>
                  </a:lnTo>
                  <a:cubicBezTo>
                    <a:pt x="4106471" y="2158346"/>
                    <a:pt x="4105164" y="2161503"/>
                    <a:pt x="4102836" y="2163831"/>
                  </a:cubicBezTo>
                  <a:cubicBezTo>
                    <a:pt x="4100507" y="2166159"/>
                    <a:pt x="4097350" y="2167467"/>
                    <a:pt x="4094058" y="2167467"/>
                  </a:cubicBezTo>
                  <a:lnTo>
                    <a:pt x="12413" y="2167467"/>
                  </a:lnTo>
                  <a:cubicBezTo>
                    <a:pt x="9121" y="2167467"/>
                    <a:pt x="5964" y="2166159"/>
                    <a:pt x="3636" y="2163831"/>
                  </a:cubicBezTo>
                  <a:cubicBezTo>
                    <a:pt x="1308" y="2161503"/>
                    <a:pt x="0" y="2158346"/>
                    <a:pt x="0" y="2155053"/>
                  </a:cubicBezTo>
                  <a:lnTo>
                    <a:pt x="0" y="12413"/>
                  </a:lnTo>
                  <a:cubicBezTo>
                    <a:pt x="0" y="9121"/>
                    <a:pt x="1308" y="5964"/>
                    <a:pt x="3636" y="3636"/>
                  </a:cubicBezTo>
                  <a:cubicBezTo>
                    <a:pt x="5964" y="1308"/>
                    <a:pt x="9121" y="0"/>
                    <a:pt x="1241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495914" y="3603602"/>
            <a:ext cx="3086100" cy="4784036"/>
            <a:chOff x="0" y="0"/>
            <a:chExt cx="812800" cy="12599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1259993"/>
            </a:xfrm>
            <a:custGeom>
              <a:avLst/>
              <a:gdLst/>
              <a:ahLst/>
              <a:cxnLst/>
              <a:rect r="r" b="b" t="t" l="l"/>
              <a:pathLst>
                <a:path h="1259993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495914" y="3095978"/>
            <a:ext cx="3086100" cy="507624"/>
            <a:chOff x="0" y="0"/>
            <a:chExt cx="812800" cy="13369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133695"/>
            </a:xfrm>
            <a:custGeom>
              <a:avLst/>
              <a:gdLst/>
              <a:ahLst/>
              <a:cxnLst/>
              <a:rect r="r" b="b" t="t" l="l"/>
              <a:pathLst>
                <a:path h="13369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Integrity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900738" y="3603602"/>
            <a:ext cx="3086100" cy="4784036"/>
            <a:chOff x="0" y="0"/>
            <a:chExt cx="812800" cy="125999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1259993"/>
            </a:xfrm>
            <a:custGeom>
              <a:avLst/>
              <a:gdLst/>
              <a:ahLst/>
              <a:cxnLst/>
              <a:rect r="r" b="b" t="t" l="l"/>
              <a:pathLst>
                <a:path h="1259993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900738" y="3095978"/>
            <a:ext cx="3086100" cy="507624"/>
            <a:chOff x="0" y="0"/>
            <a:chExt cx="812800" cy="13369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133695"/>
            </a:xfrm>
            <a:custGeom>
              <a:avLst/>
              <a:gdLst/>
              <a:ahLst/>
              <a:cxnLst/>
              <a:rect r="r" b="b" t="t" l="l"/>
              <a:pathLst>
                <a:path h="13369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Excellence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301162" y="3603602"/>
            <a:ext cx="3086100" cy="4784036"/>
            <a:chOff x="0" y="0"/>
            <a:chExt cx="812800" cy="125999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1259993"/>
            </a:xfrm>
            <a:custGeom>
              <a:avLst/>
              <a:gdLst/>
              <a:ahLst/>
              <a:cxnLst/>
              <a:rect r="r" b="b" t="t" l="l"/>
              <a:pathLst>
                <a:path h="1259993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303362" y="3132930"/>
            <a:ext cx="3086100" cy="507624"/>
            <a:chOff x="0" y="0"/>
            <a:chExt cx="812800" cy="13369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133695"/>
            </a:xfrm>
            <a:custGeom>
              <a:avLst/>
              <a:gdLst/>
              <a:ahLst/>
              <a:cxnLst/>
              <a:rect r="r" b="b" t="t" l="l"/>
              <a:pathLst>
                <a:path h="13369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Collaboration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705986" y="3603602"/>
            <a:ext cx="3086100" cy="4784036"/>
            <a:chOff x="0" y="0"/>
            <a:chExt cx="812800" cy="125999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1259993"/>
            </a:xfrm>
            <a:custGeom>
              <a:avLst/>
              <a:gdLst/>
              <a:ahLst/>
              <a:cxnLst/>
              <a:rect r="r" b="b" t="t" l="l"/>
              <a:pathLst>
                <a:path h="1259993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668434" y="3095978"/>
            <a:ext cx="3086100" cy="507624"/>
            <a:chOff x="0" y="0"/>
            <a:chExt cx="812800" cy="13369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133695"/>
            </a:xfrm>
            <a:custGeom>
              <a:avLst/>
              <a:gdLst/>
              <a:ahLst/>
              <a:cxnLst/>
              <a:rect r="r" b="b" t="t" l="l"/>
              <a:pathLst>
                <a:path h="13369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Innovation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3690980" y="1702311"/>
            <a:ext cx="10906040" cy="815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010101"/>
                </a:solidFill>
                <a:latin typeface="Archivo Black"/>
              </a:rPr>
              <a:t>OUR PROJECT OVERVIEW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677912" y="6078720"/>
            <a:ext cx="2722103" cy="1428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897"/>
              </a:lnSpc>
              <a:spcBef>
                <a:spcPct val="0"/>
              </a:spcBef>
            </a:pPr>
            <a:r>
              <a:rPr lang="en-US" sz="2099" spc="205">
                <a:solidFill>
                  <a:srgbClr val="231F20"/>
                </a:solidFill>
                <a:latin typeface="Canva Sans Bold"/>
              </a:rPr>
              <a:t>We got the data and we analysed the data and rectified errors.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045184" y="6078720"/>
            <a:ext cx="2722103" cy="1790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97"/>
              </a:lnSpc>
              <a:spcBef>
                <a:spcPct val="0"/>
              </a:spcBef>
            </a:pPr>
            <a:r>
              <a:rPr lang="en-US" sz="2100" spc="205">
                <a:solidFill>
                  <a:srgbClr val="231F20"/>
                </a:solidFill>
                <a:latin typeface="Canva Sans Bold"/>
              </a:rPr>
              <a:t>We created new columns , measures and KPIs suitable for our data.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7011448" y="3677254"/>
            <a:ext cx="789574" cy="975879"/>
          </a:xfrm>
          <a:custGeom>
            <a:avLst/>
            <a:gdLst/>
            <a:ahLst/>
            <a:cxnLst/>
            <a:rect r="r" b="b" t="t" l="l"/>
            <a:pathLst>
              <a:path h="975879" w="789574">
                <a:moveTo>
                  <a:pt x="0" y="0"/>
                </a:moveTo>
                <a:lnTo>
                  <a:pt x="789575" y="0"/>
                </a:lnTo>
                <a:lnTo>
                  <a:pt x="789575" y="975878"/>
                </a:lnTo>
                <a:lnTo>
                  <a:pt x="0" y="9758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0170738" y="3640554"/>
            <a:ext cx="1271845" cy="955040"/>
          </a:xfrm>
          <a:custGeom>
            <a:avLst/>
            <a:gdLst/>
            <a:ahLst/>
            <a:cxnLst/>
            <a:rect r="r" b="b" t="t" l="l"/>
            <a:pathLst>
              <a:path h="955040" w="1271845">
                <a:moveTo>
                  <a:pt x="0" y="0"/>
                </a:moveTo>
                <a:lnTo>
                  <a:pt x="1271845" y="0"/>
                </a:lnTo>
                <a:lnTo>
                  <a:pt x="1271845" y="955040"/>
                </a:lnTo>
                <a:lnTo>
                  <a:pt x="0" y="9550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3816012" y="3674825"/>
            <a:ext cx="964077" cy="978307"/>
          </a:xfrm>
          <a:custGeom>
            <a:avLst/>
            <a:gdLst/>
            <a:ahLst/>
            <a:cxnLst/>
            <a:rect r="r" b="b" t="t" l="l"/>
            <a:pathLst>
              <a:path h="978307" w="964077">
                <a:moveTo>
                  <a:pt x="0" y="0"/>
                </a:moveTo>
                <a:lnTo>
                  <a:pt x="964078" y="0"/>
                </a:lnTo>
                <a:lnTo>
                  <a:pt x="964078" y="978307"/>
                </a:lnTo>
                <a:lnTo>
                  <a:pt x="0" y="9783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3581650" y="3769808"/>
            <a:ext cx="839523" cy="825785"/>
          </a:xfrm>
          <a:custGeom>
            <a:avLst/>
            <a:gdLst/>
            <a:ahLst/>
            <a:cxnLst/>
            <a:rect r="r" b="b" t="t" l="l"/>
            <a:pathLst>
              <a:path h="825785" w="839523">
                <a:moveTo>
                  <a:pt x="0" y="0"/>
                </a:moveTo>
                <a:lnTo>
                  <a:pt x="839523" y="0"/>
                </a:lnTo>
                <a:lnTo>
                  <a:pt x="839523" y="825786"/>
                </a:lnTo>
                <a:lnTo>
                  <a:pt x="0" y="8257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2495914" y="4651589"/>
            <a:ext cx="308610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399">
                <a:solidFill>
                  <a:srgbClr val="FFFFFF"/>
                </a:solidFill>
                <a:latin typeface="Canva Sans"/>
              </a:rPr>
              <a:t>AIRBNB DATA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900738" y="4586457"/>
            <a:ext cx="3252454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 MEASURES &amp;  KPIS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a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303362" y="4587672"/>
            <a:ext cx="308610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DASHBOARDS 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491662" y="5753800"/>
            <a:ext cx="2722103" cy="215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97"/>
              </a:lnSpc>
              <a:spcBef>
                <a:spcPct val="0"/>
              </a:spcBef>
            </a:pPr>
            <a:r>
              <a:rPr lang="en-US" sz="2100" spc="205">
                <a:solidFill>
                  <a:srgbClr val="231F20"/>
                </a:solidFill>
                <a:latin typeface="Canva Sans Bold"/>
              </a:rPr>
              <a:t>Created dashboards on neighborhood groups , average listings , prices, and ratings 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920662" y="6078720"/>
            <a:ext cx="2722103" cy="1790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7"/>
              </a:lnSpc>
            </a:pPr>
            <a:r>
              <a:rPr lang="en-US" sz="2100" spc="205">
                <a:solidFill>
                  <a:srgbClr val="231F20"/>
                </a:solidFill>
                <a:latin typeface="Canva Sans Bold"/>
              </a:rPr>
              <a:t>A clear and important insights about the data</a:t>
            </a:r>
          </a:p>
          <a:p>
            <a:pPr algn="ctr" marL="0" indent="0" lvl="0">
              <a:lnSpc>
                <a:spcPts val="2897"/>
              </a:lnSpc>
              <a:spcBef>
                <a:spcPct val="0"/>
              </a:spcBef>
            </a:pPr>
          </a:p>
        </p:txBody>
      </p:sp>
      <p:sp>
        <p:nvSpPr>
          <p:cNvPr name="TextBox 42" id="42"/>
          <p:cNvSpPr txBox="true"/>
          <p:nvPr/>
        </p:nvSpPr>
        <p:spPr>
          <a:xfrm rot="0">
            <a:off x="12703787" y="4629637"/>
            <a:ext cx="308610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     IN</a:t>
            </a:r>
            <a:r>
              <a:rPr lang="en-US" sz="3399">
                <a:solidFill>
                  <a:srgbClr val="FFFFFF"/>
                </a:solidFill>
                <a:latin typeface="Canva Sans"/>
              </a:rPr>
              <a:t>SIGHTS   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844104">
            <a:off x="7734687" y="1090319"/>
            <a:ext cx="13471756" cy="1426670"/>
          </a:xfrm>
          <a:custGeom>
            <a:avLst/>
            <a:gdLst/>
            <a:ahLst/>
            <a:cxnLst/>
            <a:rect r="r" b="b" t="t" l="l"/>
            <a:pathLst>
              <a:path h="1426670" w="13471756">
                <a:moveTo>
                  <a:pt x="0" y="0"/>
                </a:moveTo>
                <a:lnTo>
                  <a:pt x="13471757" y="0"/>
                </a:lnTo>
                <a:lnTo>
                  <a:pt x="13471757" y="1426670"/>
                </a:lnTo>
                <a:lnTo>
                  <a:pt x="0" y="1426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8614676" y="-1198613"/>
            <a:ext cx="10674725" cy="6004533"/>
            <a:chOff x="0" y="0"/>
            <a:chExt cx="6089457" cy="34253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l="0" t="-9259" r="0" b="-9259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2585027" y="3559527"/>
            <a:ext cx="4950833" cy="1097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87"/>
              </a:lnSpc>
            </a:pPr>
            <a:r>
              <a:rPr lang="en-US" sz="1585" spc="155">
                <a:solidFill>
                  <a:srgbClr val="F2F4F5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16248" y="5605901"/>
            <a:ext cx="4950833" cy="1097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87"/>
              </a:lnSpc>
            </a:pPr>
            <a:r>
              <a:rPr lang="en-US" sz="1585" spc="155">
                <a:solidFill>
                  <a:srgbClr val="F2F4F5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366260" y="4656764"/>
            <a:ext cx="893040" cy="1072428"/>
          </a:xfrm>
          <a:custGeom>
            <a:avLst/>
            <a:gdLst/>
            <a:ahLst/>
            <a:cxnLst/>
            <a:rect r="r" b="b" t="t" l="l"/>
            <a:pathLst>
              <a:path h="1072428" w="893040">
                <a:moveTo>
                  <a:pt x="0" y="0"/>
                </a:moveTo>
                <a:lnTo>
                  <a:pt x="893040" y="0"/>
                </a:lnTo>
                <a:lnTo>
                  <a:pt x="893040" y="1072429"/>
                </a:lnTo>
                <a:lnTo>
                  <a:pt x="0" y="10724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304788" y="5634476"/>
            <a:ext cx="1023765" cy="1040796"/>
          </a:xfrm>
          <a:custGeom>
            <a:avLst/>
            <a:gdLst/>
            <a:ahLst/>
            <a:cxnLst/>
            <a:rect r="r" b="b" t="t" l="l"/>
            <a:pathLst>
              <a:path h="1040796" w="1023765">
                <a:moveTo>
                  <a:pt x="0" y="0"/>
                </a:moveTo>
                <a:lnTo>
                  <a:pt x="1023765" y="0"/>
                </a:lnTo>
                <a:lnTo>
                  <a:pt x="1023765" y="1040796"/>
                </a:lnTo>
                <a:lnTo>
                  <a:pt x="0" y="10407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631496" y="7234180"/>
            <a:ext cx="980529" cy="1070022"/>
          </a:xfrm>
          <a:custGeom>
            <a:avLst/>
            <a:gdLst/>
            <a:ahLst/>
            <a:cxnLst/>
            <a:rect r="r" b="b" t="t" l="l"/>
            <a:pathLst>
              <a:path h="1070022" w="980529">
                <a:moveTo>
                  <a:pt x="0" y="0"/>
                </a:moveTo>
                <a:lnTo>
                  <a:pt x="980529" y="0"/>
                </a:lnTo>
                <a:lnTo>
                  <a:pt x="980529" y="1070022"/>
                </a:lnTo>
                <a:lnTo>
                  <a:pt x="0" y="10700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302702" y="1253406"/>
            <a:ext cx="10466316" cy="7780188"/>
          </a:xfrm>
          <a:custGeom>
            <a:avLst/>
            <a:gdLst/>
            <a:ahLst/>
            <a:cxnLst/>
            <a:rect r="r" b="b" t="t" l="l"/>
            <a:pathLst>
              <a:path h="7780188" w="10466316">
                <a:moveTo>
                  <a:pt x="0" y="0"/>
                </a:moveTo>
                <a:lnTo>
                  <a:pt x="10466316" y="0"/>
                </a:lnTo>
                <a:lnTo>
                  <a:pt x="10466316" y="7780188"/>
                </a:lnTo>
                <a:lnTo>
                  <a:pt x="0" y="778018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29674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13847" y="382424"/>
            <a:ext cx="9238230" cy="1216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817"/>
              </a:lnSpc>
              <a:spcBef>
                <a:spcPct val="0"/>
              </a:spcBef>
            </a:pPr>
            <a:r>
              <a:rPr lang="en-US" sz="3490" spc="122">
                <a:solidFill>
                  <a:srgbClr val="010101"/>
                </a:solidFill>
                <a:latin typeface="Archivo Black"/>
              </a:rPr>
              <a:t>KEY PERFORMANCE INDICATORS (KPI’S)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44454" y="1028700"/>
            <a:ext cx="15999091" cy="8310943"/>
            <a:chOff x="0" y="0"/>
            <a:chExt cx="4213752" cy="2188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13752" cy="2188890"/>
            </a:xfrm>
            <a:custGeom>
              <a:avLst/>
              <a:gdLst/>
              <a:ahLst/>
              <a:cxnLst/>
              <a:rect r="r" b="b" t="t" l="l"/>
              <a:pathLst>
                <a:path h="2188890" w="4213752">
                  <a:moveTo>
                    <a:pt x="0" y="0"/>
                  </a:moveTo>
                  <a:lnTo>
                    <a:pt x="4213752" y="0"/>
                  </a:lnTo>
                  <a:lnTo>
                    <a:pt x="4213752" y="2188890"/>
                  </a:lnTo>
                  <a:lnTo>
                    <a:pt x="0" y="2188890"/>
                  </a:ln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563867" y="1913425"/>
            <a:ext cx="5580133" cy="7018312"/>
          </a:xfrm>
          <a:custGeom>
            <a:avLst/>
            <a:gdLst/>
            <a:ahLst/>
            <a:cxnLst/>
            <a:rect r="r" b="b" t="t" l="l"/>
            <a:pathLst>
              <a:path h="7018312" w="5580133">
                <a:moveTo>
                  <a:pt x="0" y="0"/>
                </a:moveTo>
                <a:lnTo>
                  <a:pt x="5580133" y="0"/>
                </a:lnTo>
                <a:lnTo>
                  <a:pt x="5580133" y="7018311"/>
                </a:lnTo>
                <a:lnTo>
                  <a:pt x="0" y="70183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32867" y="1913425"/>
            <a:ext cx="5524745" cy="7018312"/>
          </a:xfrm>
          <a:custGeom>
            <a:avLst/>
            <a:gdLst/>
            <a:ahLst/>
            <a:cxnLst/>
            <a:rect r="r" b="b" t="t" l="l"/>
            <a:pathLst>
              <a:path h="7018312" w="5524745">
                <a:moveTo>
                  <a:pt x="0" y="0"/>
                </a:moveTo>
                <a:lnTo>
                  <a:pt x="5524746" y="0"/>
                </a:lnTo>
                <a:lnTo>
                  <a:pt x="5524746" y="7018311"/>
                </a:lnTo>
                <a:lnTo>
                  <a:pt x="0" y="70183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492760" y="247552"/>
            <a:ext cx="7302480" cy="1400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76"/>
              </a:lnSpc>
            </a:pPr>
            <a:r>
              <a:rPr lang="en-US" sz="8126">
                <a:solidFill>
                  <a:srgbClr val="000000"/>
                </a:solidFill>
                <a:latin typeface="Canva Sans Bold"/>
              </a:rPr>
              <a:t>DASHBOARDS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13836" y="1028700"/>
            <a:ext cx="19354610" cy="2258023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979399" y="1520517"/>
            <a:ext cx="4504431" cy="974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50"/>
              </a:lnSpc>
              <a:spcBef>
                <a:spcPct val="0"/>
              </a:spcBef>
            </a:pPr>
            <a:r>
              <a:rPr lang="en-US" sz="5688" spc="45" strike="noStrike" u="none">
                <a:solidFill>
                  <a:srgbClr val="FFFFFF"/>
                </a:solidFill>
                <a:latin typeface="Archivo Black"/>
              </a:rPr>
              <a:t>INSIGHTS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16860" y="3148979"/>
            <a:ext cx="5689104" cy="275488"/>
            <a:chOff x="0" y="0"/>
            <a:chExt cx="4519796" cy="2188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519796" cy="218865"/>
            </a:xfrm>
            <a:custGeom>
              <a:avLst/>
              <a:gdLst/>
              <a:ahLst/>
              <a:cxnLst/>
              <a:rect r="r" b="b" t="t" l="l"/>
              <a:pathLst>
                <a:path h="218865" w="4519796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3" id="13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3779447" y="7532947"/>
            <a:ext cx="902910" cy="902910"/>
          </a:xfrm>
          <a:custGeom>
            <a:avLst/>
            <a:gdLst/>
            <a:ahLst/>
            <a:cxnLst/>
            <a:rect r="r" b="b" t="t" l="l"/>
            <a:pathLst>
              <a:path h="902910" w="902910">
                <a:moveTo>
                  <a:pt x="0" y="0"/>
                </a:moveTo>
                <a:lnTo>
                  <a:pt x="902910" y="0"/>
                </a:lnTo>
                <a:lnTo>
                  <a:pt x="902910" y="902910"/>
                </a:lnTo>
                <a:lnTo>
                  <a:pt x="0" y="902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16860" y="4195992"/>
            <a:ext cx="15553581" cy="598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Most no of hosts are present in Manhattan and Brooklyn districts.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Average availability is highest in Fort Wadsworth (11.79%).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Sonder (Host) from Manhattan has the highest availability of rooms.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Brooklyn has the highest average of reviews per month(24.87 reviews).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Average price of shared rooms is the lowest being $70.10.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Average availability of shared rooms is highest being 162.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Around 8K hosts own commercial type of rentals.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43% of the available rentals are of commercial type.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18206" y="5953868"/>
            <a:ext cx="6851587" cy="1077187"/>
          </a:xfrm>
          <a:custGeom>
            <a:avLst/>
            <a:gdLst/>
            <a:ahLst/>
            <a:cxnLst/>
            <a:rect r="r" b="b" t="t" l="l"/>
            <a:pathLst>
              <a:path h="1077187" w="6851587">
                <a:moveTo>
                  <a:pt x="0" y="0"/>
                </a:moveTo>
                <a:lnTo>
                  <a:pt x="6851588" y="0"/>
                </a:lnTo>
                <a:lnTo>
                  <a:pt x="6851588" y="1077187"/>
                </a:lnTo>
                <a:lnTo>
                  <a:pt x="0" y="10771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4502358" y="1270680"/>
            <a:ext cx="9283283" cy="5221782"/>
            <a:chOff x="0" y="0"/>
            <a:chExt cx="1128903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l="0" t="-83513" r="0" b="-83513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6029417" y="2868958"/>
            <a:ext cx="6229167" cy="1920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2"/>
              </a:lnSpc>
              <a:spcBef>
                <a:spcPct val="0"/>
              </a:spcBef>
            </a:pPr>
            <a:r>
              <a:rPr lang="en-US" sz="5574" strike="noStrike" u="none">
                <a:solidFill>
                  <a:srgbClr val="FFFFFF"/>
                </a:solidFill>
                <a:latin typeface="Archivo Black"/>
              </a:rPr>
              <a:t>THANK'S FOR WATCHING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87787" y="6964380"/>
            <a:ext cx="1331242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Linkedin - https://www.linkedin.com/in/g-shriya-94b739276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DAFu5i_kFAk</dc:identifier>
  <dcterms:modified xsi:type="dcterms:W3CDTF">2011-08-01T06:04:30Z</dcterms:modified>
  <cp:revision>1</cp:revision>
  <dc:title>airbnb</dc:title>
</cp:coreProperties>
</file>